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5" r:id="rId9"/>
    <p:sldId id="266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AE3F3"/>
    <a:srgbClr val="E2F0D9"/>
    <a:srgbClr val="FFF2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6B3C2BF-147F-6D40-9978-DAB71E630CC3}" v="477" dt="2022-01-25T09:09:14.35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53"/>
    <p:restoredTop sz="94704"/>
  </p:normalViewPr>
  <p:slideViewPr>
    <p:cSldViewPr snapToGrid="0" snapToObjects="1">
      <p:cViewPr>
        <p:scale>
          <a:sx n="76" d="100"/>
          <a:sy n="76" d="100"/>
        </p:scale>
        <p:origin x="760" y="8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57D52-0692-EA4A-9DA8-69A957295B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316F17-C5AC-C94E-B112-64B0038CC2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DC8C37-7AFF-5346-9EB6-45383A2B99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560A0-6D06-4F48-9C1F-02FD97916ECC}" type="datetimeFigureOut">
              <a:rPr lang="en-US" smtClean="0"/>
              <a:t>1/24/22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DCA9C7-6942-D64D-9820-484AC22BF4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FE23EF-F30A-4241-955D-CC964F184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C7F7E-7230-BD4A-B8DD-494B3587AD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2895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7D6022-F76E-B84D-8FC5-F883FF79E3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173D7C3-C533-A64D-8102-7D6884BF12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F7D114-5021-E64C-9B4F-5A9CD6C231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560A0-6D06-4F48-9C1F-02FD97916ECC}" type="datetimeFigureOut">
              <a:rPr lang="en-US" smtClean="0"/>
              <a:t>1/24/22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B22B17-39C5-B041-9D86-615C72AE33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1C64C5-FBA2-D14F-86F0-54BE193CE4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C7F7E-7230-BD4A-B8DD-494B3587AD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2658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380BAEF-C00A-7945-A05C-F6C56B4CAD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C497FCE-4643-FA4F-8DF1-17F26F59AE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755BC5-293D-6F4D-A090-2BF48C1D9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560A0-6D06-4F48-9C1F-02FD97916ECC}" type="datetimeFigureOut">
              <a:rPr lang="en-US" smtClean="0"/>
              <a:t>1/24/22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24E15D-1F2B-244B-A7EA-281CF6A21B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65A1D6-BB18-1B48-ADE8-1A69FBAEDC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C7F7E-7230-BD4A-B8DD-494B3587AD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0495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F8EC-7E69-DF48-B502-3FCB6DD994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260984-75F6-0D4A-847D-D5C0747336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077020-62E9-D448-AE78-1854D48C57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560A0-6D06-4F48-9C1F-02FD97916ECC}" type="datetimeFigureOut">
              <a:rPr lang="en-US" smtClean="0"/>
              <a:t>1/24/22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900560-0D84-EF48-BAAE-AE56FA36B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33251D-0625-474B-9E32-887BBEDF4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C7F7E-7230-BD4A-B8DD-494B3587AD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6469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7D3946-48A3-6B4A-813E-860EB02DEB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1BCF0A-95FF-2545-8729-6D94154D29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0B9701-6DE9-9B46-B369-12BF68F737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560A0-6D06-4F48-9C1F-02FD97916ECC}" type="datetimeFigureOut">
              <a:rPr lang="en-US" smtClean="0"/>
              <a:t>1/24/22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DF0A94-586F-5A49-BC28-93313B4B1F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B59B4A-161B-E041-AC58-F20125C91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C7F7E-7230-BD4A-B8DD-494B3587AD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1135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90BC1-C9D3-B141-8480-DAE052714F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FBEC51-501A-5C47-97F4-B24EB1C53E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9CDF7A-7EBE-F047-98F2-0AAA945B65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1D034C-22D2-F247-B5B7-61C1B628EE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560A0-6D06-4F48-9C1F-02FD97916ECC}" type="datetimeFigureOut">
              <a:rPr lang="en-US" smtClean="0"/>
              <a:t>1/24/22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C2856F-EFD4-1942-AD1A-228E944622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9EC9F1-F7AB-114B-A86D-73BF75EBC1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C7F7E-7230-BD4A-B8DD-494B3587AD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4416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9A45F-9730-D84A-9264-4BDF80D6FE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87A179-7C96-4346-B48E-CECB75EFAC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48B1A3-065C-CA44-BE4B-B3EEA2DD87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EAD7091-4D05-7C49-8CFF-062C71D727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F63868B-84CE-1D49-BAB0-A0A2871690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BA6B11D-83C2-BC4B-BB87-FE5320A84C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560A0-6D06-4F48-9C1F-02FD97916ECC}" type="datetimeFigureOut">
              <a:rPr lang="en-US" smtClean="0"/>
              <a:t>1/24/22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94AAC90-0C33-9D48-97C8-C506EF4B91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0F528B3-BE4B-7843-A405-1EF2D1EAB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C7F7E-7230-BD4A-B8DD-494B3587AD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3222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6D6968-9AC2-AA45-B84F-AC8A8463E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389FD73-008D-8B40-8328-775258D7E6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560A0-6D06-4F48-9C1F-02FD97916ECC}" type="datetimeFigureOut">
              <a:rPr lang="en-US" smtClean="0"/>
              <a:t>1/24/22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B02040-40DF-9342-BAB4-117F368911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88E56D-FA47-5A45-9FF8-695FFA4C3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C7F7E-7230-BD4A-B8DD-494B3587AD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7682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DE21C52-954D-DE48-9CF2-02B9497866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560A0-6D06-4F48-9C1F-02FD97916ECC}" type="datetimeFigureOut">
              <a:rPr lang="en-US" smtClean="0"/>
              <a:t>1/24/22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D04B57E-0C54-7542-87D1-3E1EFE1BBF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ACA4AE-906C-7F49-91F7-01011109FB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C7F7E-7230-BD4A-B8DD-494B3587AD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5791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9C2551-44DF-A54C-BCDF-FEC8723A23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9F3F48-6A4A-A549-A362-0631B8A465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098518-5E82-324D-83F3-104682450A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C735B6-2F72-0843-A23B-CA5EFF3032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560A0-6D06-4F48-9C1F-02FD97916ECC}" type="datetimeFigureOut">
              <a:rPr lang="en-US" smtClean="0"/>
              <a:t>1/24/22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48C99A-703A-8E49-BAA5-C6E5EA3C3B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8FF626-A477-8E4D-93D4-EB9F6B94C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C7F7E-7230-BD4A-B8DD-494B3587AD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2475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F377D-9693-AA49-8918-F6ACFF66FB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4CFA91B-5CE9-6345-B0E7-083C3475C99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71FC41-0E49-084A-84E8-191F1EFA1C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E967F7-4CD5-4148-B744-F14AEC63A5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560A0-6D06-4F48-9C1F-02FD97916ECC}" type="datetimeFigureOut">
              <a:rPr lang="en-US" smtClean="0"/>
              <a:t>1/24/22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77627E-C24A-BB4D-85D6-564346F220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B1A49A-9AA6-A24F-B72F-48CE3B256C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C7F7E-7230-BD4A-B8DD-494B3587AD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407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F2BD9D2-1CC3-3A47-828E-0CADCBB883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E6F4D0-A834-6B48-81BC-AE57B4C869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ED5C55-1859-8F49-9F9F-35C560AAD9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B560A0-6D06-4F48-9C1F-02FD97916ECC}" type="datetimeFigureOut">
              <a:rPr lang="en-US" smtClean="0"/>
              <a:t>1/24/22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8CDE84-6669-6347-A9B5-8D5CD98E46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F5A904-0195-8844-BF9E-36154CE645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CC7F7E-7230-BD4A-B8DD-494B3587AD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5850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3" Type="http://schemas.openxmlformats.org/officeDocument/2006/relationships/image" Target="../media/image2.svg"/><Relationship Id="rId21" Type="http://schemas.openxmlformats.org/officeDocument/2006/relationships/image" Target="../media/image20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7" Type="http://schemas.openxmlformats.org/officeDocument/2006/relationships/image" Target="../media/image38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jpeg"/><Relationship Id="rId5" Type="http://schemas.openxmlformats.org/officeDocument/2006/relationships/image" Target="../media/image36.jpeg"/><Relationship Id="rId4" Type="http://schemas.openxmlformats.org/officeDocument/2006/relationships/image" Target="../media/image3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jpeg"/><Relationship Id="rId4" Type="http://schemas.openxmlformats.org/officeDocument/2006/relationships/image" Target="../media/image43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E443FD7-A66B-4AA0-872D-B088B9BC5F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7DFF91-07E5-2A44-8D58-84D0B76267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8081" y="413363"/>
            <a:ext cx="5824097" cy="1713626"/>
          </a:xfrm>
        </p:spPr>
        <p:txBody>
          <a:bodyPr anchor="b">
            <a:normAutofit fontScale="90000"/>
          </a:bodyPr>
          <a:lstStyle/>
          <a:p>
            <a:pPr algn="l"/>
            <a:r>
              <a:rPr lang="en-US" dirty="0">
                <a:latin typeface="Trebuchet MS" panose="020B0703020202090204" pitchFamily="34" charset="0"/>
              </a:rPr>
              <a:t>IDP: First Presentation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E6A933-56CF-E547-8DCD-482114B380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39705" y="2663660"/>
            <a:ext cx="3379366" cy="3342825"/>
          </a:xfrm>
        </p:spPr>
        <p:txBody>
          <a:bodyPr anchor="t">
            <a:normAutofit/>
          </a:bodyPr>
          <a:lstStyle/>
          <a:p>
            <a:r>
              <a:rPr lang="en-US" sz="2800" b="1" dirty="0">
                <a:latin typeface="Trebuchet MS" panose="020B0703020202090204" pitchFamily="34" charset="0"/>
              </a:rPr>
              <a:t>Team 4 (L104) aka “Porous a drink”</a:t>
            </a:r>
          </a:p>
          <a:p>
            <a:r>
              <a:rPr lang="en-US" sz="2000" dirty="0">
                <a:latin typeface="Trebuchet MS" panose="020B0703020202090204" pitchFamily="34" charset="0"/>
              </a:rPr>
              <a:t>Jan </a:t>
            </a:r>
            <a:r>
              <a:rPr lang="en-US" sz="2000" dirty="0" err="1">
                <a:latin typeface="Trebuchet MS" panose="020B0703020202090204" pitchFamily="34" charset="0"/>
              </a:rPr>
              <a:t>Derlatka</a:t>
            </a:r>
            <a:endParaRPr lang="en-US" sz="2000" dirty="0">
              <a:latin typeface="Trebuchet MS" panose="020B0703020202090204" pitchFamily="34" charset="0"/>
            </a:endParaRPr>
          </a:p>
          <a:p>
            <a:r>
              <a:rPr lang="en-US" sz="2000" dirty="0">
                <a:latin typeface="Trebuchet MS" panose="020B0703020202090204" pitchFamily="34" charset="0"/>
              </a:rPr>
              <a:t>Jenny Hardwick</a:t>
            </a:r>
          </a:p>
          <a:p>
            <a:r>
              <a:rPr lang="en-US" sz="2000" dirty="0">
                <a:latin typeface="Trebuchet MS" panose="020B0703020202090204" pitchFamily="34" charset="0"/>
              </a:rPr>
              <a:t>Noah Barker</a:t>
            </a:r>
          </a:p>
          <a:p>
            <a:r>
              <a:rPr lang="en-US" sz="2000" dirty="0">
                <a:latin typeface="Trebuchet MS" panose="020B0703020202090204" pitchFamily="34" charset="0"/>
              </a:rPr>
              <a:t>Maya Roy Prabhakaran</a:t>
            </a:r>
          </a:p>
          <a:p>
            <a:r>
              <a:rPr lang="en-US" sz="2000" dirty="0">
                <a:latin typeface="Trebuchet MS" panose="020B0703020202090204" pitchFamily="34" charset="0"/>
              </a:rPr>
              <a:t>Lucca Pereira Martins</a:t>
            </a:r>
          </a:p>
          <a:p>
            <a:r>
              <a:rPr lang="en-US" sz="2000" dirty="0">
                <a:latin typeface="Trebuchet MS" panose="020B0703020202090204" pitchFamily="34" charset="0"/>
              </a:rPr>
              <a:t>Szymon </a:t>
            </a:r>
            <a:r>
              <a:rPr lang="en-US" sz="2000" dirty="0" err="1">
                <a:latin typeface="Trebuchet MS" panose="020B0703020202090204" pitchFamily="34" charset="0"/>
              </a:rPr>
              <a:t>Piatek</a:t>
            </a:r>
            <a:endParaRPr lang="en-US" sz="2000" dirty="0">
              <a:latin typeface="Trebuchet MS" panose="020B0703020202090204" pitchFamily="34" charset="0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C04BE0EF-3561-49B4-9A29-F283168A9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0370" y="851518"/>
            <a:ext cx="6184806" cy="5154967"/>
          </a:xfrm>
          <a:custGeom>
            <a:avLst/>
            <a:gdLst>
              <a:gd name="connsiteX0" fmla="*/ 363179 w 6184806"/>
              <a:gd name="connsiteY0" fmla="*/ 3125191 h 5154967"/>
              <a:gd name="connsiteX1" fmla="*/ 898270 w 6184806"/>
              <a:gd name="connsiteY1" fmla="*/ 3125191 h 5154967"/>
              <a:gd name="connsiteX2" fmla="*/ 980326 w 6184806"/>
              <a:gd name="connsiteY2" fmla="*/ 3173551 h 5154967"/>
              <a:gd name="connsiteX3" fmla="*/ 1248448 w 6184806"/>
              <a:gd name="connsiteY3" fmla="*/ 3635277 h 5154967"/>
              <a:gd name="connsiteX4" fmla="*/ 1248448 w 6184806"/>
              <a:gd name="connsiteY4" fmla="*/ 3729695 h 5154967"/>
              <a:gd name="connsiteX5" fmla="*/ 980326 w 6184806"/>
              <a:gd name="connsiteY5" fmla="*/ 4191421 h 5154967"/>
              <a:gd name="connsiteX6" fmla="*/ 898270 w 6184806"/>
              <a:gd name="connsiteY6" fmla="*/ 4239781 h 5154967"/>
              <a:gd name="connsiteX7" fmla="*/ 363179 w 6184806"/>
              <a:gd name="connsiteY7" fmla="*/ 4239781 h 5154967"/>
              <a:gd name="connsiteX8" fmla="*/ 279969 w 6184806"/>
              <a:gd name="connsiteY8" fmla="*/ 4191421 h 5154967"/>
              <a:gd name="connsiteX9" fmla="*/ 13002 w 6184806"/>
              <a:gd name="connsiteY9" fmla="*/ 3729695 h 5154967"/>
              <a:gd name="connsiteX10" fmla="*/ 13002 w 6184806"/>
              <a:gd name="connsiteY10" fmla="*/ 3635277 h 5154967"/>
              <a:gd name="connsiteX11" fmla="*/ 279969 w 6184806"/>
              <a:gd name="connsiteY11" fmla="*/ 3173551 h 5154967"/>
              <a:gd name="connsiteX12" fmla="*/ 363179 w 6184806"/>
              <a:gd name="connsiteY12" fmla="*/ 3125191 h 5154967"/>
              <a:gd name="connsiteX13" fmla="*/ 2489721 w 6184806"/>
              <a:gd name="connsiteY13" fmla="*/ 570035 h 5154967"/>
              <a:gd name="connsiteX14" fmla="*/ 2764862 w 6184806"/>
              <a:gd name="connsiteY14" fmla="*/ 570035 h 5154967"/>
              <a:gd name="connsiteX15" fmla="*/ 2796959 w 6184806"/>
              <a:gd name="connsiteY15" fmla="*/ 570035 h 5154967"/>
              <a:gd name="connsiteX16" fmla="*/ 2827587 w 6184806"/>
              <a:gd name="connsiteY16" fmla="*/ 622777 h 5154967"/>
              <a:gd name="connsiteX17" fmla="*/ 2977604 w 6184806"/>
              <a:gd name="connsiteY17" fmla="*/ 881117 h 5154967"/>
              <a:gd name="connsiteX18" fmla="*/ 2977604 w 6184806"/>
              <a:gd name="connsiteY18" fmla="*/ 1025720 h 5154967"/>
              <a:gd name="connsiteX19" fmla="*/ 2566968 w 6184806"/>
              <a:gd name="connsiteY19" fmla="*/ 1732863 h 5154967"/>
              <a:gd name="connsiteX20" fmla="*/ 2441299 w 6184806"/>
              <a:gd name="connsiteY20" fmla="*/ 1806927 h 5154967"/>
              <a:gd name="connsiteX21" fmla="*/ 1621798 w 6184806"/>
              <a:gd name="connsiteY21" fmla="*/ 1806927 h 5154967"/>
              <a:gd name="connsiteX22" fmla="*/ 1583218 w 6184806"/>
              <a:gd name="connsiteY22" fmla="*/ 1801802 h 5154967"/>
              <a:gd name="connsiteX23" fmla="*/ 1556683 w 6184806"/>
              <a:gd name="connsiteY23" fmla="*/ 1790677 h 5154967"/>
              <a:gd name="connsiteX24" fmla="*/ 1572899 w 6184806"/>
              <a:gd name="connsiteY24" fmla="*/ 1762630 h 5154967"/>
              <a:gd name="connsiteX25" fmla="*/ 2147429 w 6184806"/>
              <a:gd name="connsiteY25" fmla="*/ 768968 h 5154967"/>
              <a:gd name="connsiteX26" fmla="*/ 2489721 w 6184806"/>
              <a:gd name="connsiteY26" fmla="*/ 570035 h 5154967"/>
              <a:gd name="connsiteX27" fmla="*/ 1573268 w 6184806"/>
              <a:gd name="connsiteY27" fmla="*/ 0 h 5154967"/>
              <a:gd name="connsiteX28" fmla="*/ 2497662 w 6184806"/>
              <a:gd name="connsiteY28" fmla="*/ 0 h 5154967"/>
              <a:gd name="connsiteX29" fmla="*/ 2639415 w 6184806"/>
              <a:gd name="connsiteY29" fmla="*/ 83546 h 5154967"/>
              <a:gd name="connsiteX30" fmla="*/ 2887862 w 6184806"/>
              <a:gd name="connsiteY30" fmla="*/ 511387 h 5154967"/>
              <a:gd name="connsiteX31" fmla="*/ 2915928 w 6184806"/>
              <a:gd name="connsiteY31" fmla="*/ 559720 h 5154967"/>
              <a:gd name="connsiteX32" fmla="*/ 2893844 w 6184806"/>
              <a:gd name="connsiteY32" fmla="*/ 559720 h 5154967"/>
              <a:gd name="connsiteX33" fmla="*/ 2789466 w 6184806"/>
              <a:gd name="connsiteY33" fmla="*/ 559720 h 5154967"/>
              <a:gd name="connsiteX34" fmla="*/ 2744122 w 6184806"/>
              <a:gd name="connsiteY34" fmla="*/ 481634 h 5154967"/>
              <a:gd name="connsiteX35" fmla="*/ 2570885 w 6184806"/>
              <a:gd name="connsiteY35" fmla="*/ 183309 h 5154967"/>
              <a:gd name="connsiteX36" fmla="*/ 2445216 w 6184806"/>
              <a:gd name="connsiteY36" fmla="*/ 109243 h 5154967"/>
              <a:gd name="connsiteX37" fmla="*/ 1625714 w 6184806"/>
              <a:gd name="connsiteY37" fmla="*/ 109243 h 5154967"/>
              <a:gd name="connsiteX38" fmla="*/ 1498276 w 6184806"/>
              <a:gd name="connsiteY38" fmla="*/ 183309 h 5154967"/>
              <a:gd name="connsiteX39" fmla="*/ 1089410 w 6184806"/>
              <a:gd name="connsiteY39" fmla="*/ 890450 h 5154967"/>
              <a:gd name="connsiteX40" fmla="*/ 1089410 w 6184806"/>
              <a:gd name="connsiteY40" fmla="*/ 1035054 h 5154967"/>
              <a:gd name="connsiteX41" fmla="*/ 1498276 w 6184806"/>
              <a:gd name="connsiteY41" fmla="*/ 1742196 h 5154967"/>
              <a:gd name="connsiteX42" fmla="*/ 1552039 w 6184806"/>
              <a:gd name="connsiteY42" fmla="*/ 1796422 h 5154967"/>
              <a:gd name="connsiteX43" fmla="*/ 1558260 w 6184806"/>
              <a:gd name="connsiteY43" fmla="*/ 1799029 h 5154967"/>
              <a:gd name="connsiteX44" fmla="*/ 1524911 w 6184806"/>
              <a:gd name="connsiteY44" fmla="*/ 1856707 h 5154967"/>
              <a:gd name="connsiteX45" fmla="*/ 1500108 w 6184806"/>
              <a:gd name="connsiteY45" fmla="*/ 1899604 h 5154967"/>
              <a:gd name="connsiteX46" fmla="*/ 1525834 w 6184806"/>
              <a:gd name="connsiteY46" fmla="*/ 1910390 h 5154967"/>
              <a:gd name="connsiteX47" fmla="*/ 1569352 w 6184806"/>
              <a:gd name="connsiteY47" fmla="*/ 1916170 h 5154967"/>
              <a:gd name="connsiteX48" fmla="*/ 2493745 w 6184806"/>
              <a:gd name="connsiteY48" fmla="*/ 1916170 h 5154967"/>
              <a:gd name="connsiteX49" fmla="*/ 2635498 w 6184806"/>
              <a:gd name="connsiteY49" fmla="*/ 1832627 h 5154967"/>
              <a:gd name="connsiteX50" fmla="*/ 3098693 w 6184806"/>
              <a:gd name="connsiteY50" fmla="*/ 1034974 h 5154967"/>
              <a:gd name="connsiteX51" fmla="*/ 3098693 w 6184806"/>
              <a:gd name="connsiteY51" fmla="*/ 871863 h 5154967"/>
              <a:gd name="connsiteX52" fmla="*/ 2945803 w 6184806"/>
              <a:gd name="connsiteY52" fmla="*/ 608576 h 5154967"/>
              <a:gd name="connsiteX53" fmla="*/ 2923422 w 6184806"/>
              <a:gd name="connsiteY53" fmla="*/ 570035 h 5154967"/>
              <a:gd name="connsiteX54" fmla="*/ 3027104 w 6184806"/>
              <a:gd name="connsiteY54" fmla="*/ 570035 h 5154967"/>
              <a:gd name="connsiteX55" fmla="*/ 4690846 w 6184806"/>
              <a:gd name="connsiteY55" fmla="*/ 570035 h 5154967"/>
              <a:gd name="connsiteX56" fmla="*/ 5028384 w 6184806"/>
              <a:gd name="connsiteY56" fmla="*/ 768968 h 5154967"/>
              <a:gd name="connsiteX57" fmla="*/ 6131323 w 6184806"/>
              <a:gd name="connsiteY57" fmla="*/ 2668304 h 5154967"/>
              <a:gd name="connsiteX58" fmla="*/ 6131323 w 6184806"/>
              <a:gd name="connsiteY58" fmla="*/ 3056698 h 5154967"/>
              <a:gd name="connsiteX59" fmla="*/ 5028384 w 6184806"/>
              <a:gd name="connsiteY59" fmla="*/ 4956035 h 5154967"/>
              <a:gd name="connsiteX60" fmla="*/ 4690846 w 6184806"/>
              <a:gd name="connsiteY60" fmla="*/ 5154967 h 5154967"/>
              <a:gd name="connsiteX61" fmla="*/ 2489721 w 6184806"/>
              <a:gd name="connsiteY61" fmla="*/ 5154967 h 5154967"/>
              <a:gd name="connsiteX62" fmla="*/ 2147429 w 6184806"/>
              <a:gd name="connsiteY62" fmla="*/ 4956035 h 5154967"/>
              <a:gd name="connsiteX63" fmla="*/ 1049243 w 6184806"/>
              <a:gd name="connsiteY63" fmla="*/ 3056698 h 5154967"/>
              <a:gd name="connsiteX64" fmla="*/ 1049243 w 6184806"/>
              <a:gd name="connsiteY64" fmla="*/ 2668304 h 5154967"/>
              <a:gd name="connsiteX65" fmla="*/ 1457007 w 6184806"/>
              <a:gd name="connsiteY65" fmla="*/ 1963067 h 5154967"/>
              <a:gd name="connsiteX66" fmla="*/ 1491373 w 6184806"/>
              <a:gd name="connsiteY66" fmla="*/ 1903634 h 5154967"/>
              <a:gd name="connsiteX67" fmla="*/ 1490164 w 6184806"/>
              <a:gd name="connsiteY67" fmla="*/ 1903127 h 5154967"/>
              <a:gd name="connsiteX68" fmla="*/ 1429519 w 6184806"/>
              <a:gd name="connsiteY68" fmla="*/ 1841960 h 5154967"/>
              <a:gd name="connsiteX69" fmla="*/ 968320 w 6184806"/>
              <a:gd name="connsiteY69" fmla="*/ 1044307 h 5154967"/>
              <a:gd name="connsiteX70" fmla="*/ 968320 w 6184806"/>
              <a:gd name="connsiteY70" fmla="*/ 881196 h 5154967"/>
              <a:gd name="connsiteX71" fmla="*/ 1429519 w 6184806"/>
              <a:gd name="connsiteY71" fmla="*/ 83546 h 5154967"/>
              <a:gd name="connsiteX72" fmla="*/ 1573268 w 6184806"/>
              <a:gd name="connsiteY72" fmla="*/ 0 h 5154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6184806" h="5154967">
                <a:moveTo>
                  <a:pt x="363179" y="3125191"/>
                </a:moveTo>
                <a:cubicBezTo>
                  <a:pt x="363179" y="3125191"/>
                  <a:pt x="363179" y="3125191"/>
                  <a:pt x="898270" y="3125191"/>
                </a:cubicBezTo>
                <a:cubicBezTo>
                  <a:pt x="931786" y="3125191"/>
                  <a:pt x="964145" y="3143614"/>
                  <a:pt x="980326" y="3173551"/>
                </a:cubicBezTo>
                <a:cubicBezTo>
                  <a:pt x="980326" y="3173551"/>
                  <a:pt x="980326" y="3173551"/>
                  <a:pt x="1248448" y="3635277"/>
                </a:cubicBezTo>
                <a:cubicBezTo>
                  <a:pt x="1265784" y="3664063"/>
                  <a:pt x="1265784" y="3700909"/>
                  <a:pt x="1248448" y="3729695"/>
                </a:cubicBezTo>
                <a:cubicBezTo>
                  <a:pt x="1248448" y="3729695"/>
                  <a:pt x="1248448" y="3729695"/>
                  <a:pt x="980326" y="4191421"/>
                </a:cubicBezTo>
                <a:cubicBezTo>
                  <a:pt x="964145" y="4221358"/>
                  <a:pt x="931786" y="4239781"/>
                  <a:pt x="898270" y="4239781"/>
                </a:cubicBezTo>
                <a:cubicBezTo>
                  <a:pt x="898270" y="4239781"/>
                  <a:pt x="898270" y="4239781"/>
                  <a:pt x="363179" y="4239781"/>
                </a:cubicBezTo>
                <a:cubicBezTo>
                  <a:pt x="328508" y="4239781"/>
                  <a:pt x="297305" y="4221358"/>
                  <a:pt x="279969" y="4191421"/>
                </a:cubicBezTo>
                <a:cubicBezTo>
                  <a:pt x="279969" y="4191421"/>
                  <a:pt x="279969" y="4191421"/>
                  <a:pt x="13002" y="3729695"/>
                </a:cubicBezTo>
                <a:cubicBezTo>
                  <a:pt x="-4334" y="3700909"/>
                  <a:pt x="-4334" y="3664063"/>
                  <a:pt x="13002" y="3635277"/>
                </a:cubicBezTo>
                <a:cubicBezTo>
                  <a:pt x="13002" y="3635277"/>
                  <a:pt x="13002" y="3635277"/>
                  <a:pt x="279969" y="3173551"/>
                </a:cubicBezTo>
                <a:cubicBezTo>
                  <a:pt x="297305" y="3143614"/>
                  <a:pt x="328508" y="3125191"/>
                  <a:pt x="363179" y="3125191"/>
                </a:cubicBezTo>
                <a:close/>
                <a:moveTo>
                  <a:pt x="2489721" y="570035"/>
                </a:moveTo>
                <a:cubicBezTo>
                  <a:pt x="2489721" y="570035"/>
                  <a:pt x="2489721" y="570035"/>
                  <a:pt x="2764862" y="570035"/>
                </a:cubicBezTo>
                <a:lnTo>
                  <a:pt x="2796959" y="570035"/>
                </a:lnTo>
                <a:lnTo>
                  <a:pt x="2827587" y="622777"/>
                </a:lnTo>
                <a:cubicBezTo>
                  <a:pt x="2870233" y="696217"/>
                  <a:pt x="2919858" y="781675"/>
                  <a:pt x="2977604" y="881117"/>
                </a:cubicBezTo>
                <a:cubicBezTo>
                  <a:pt x="3004153" y="925204"/>
                  <a:pt x="3004153" y="981634"/>
                  <a:pt x="2977604" y="1025720"/>
                </a:cubicBezTo>
                <a:cubicBezTo>
                  <a:pt x="2977604" y="1025720"/>
                  <a:pt x="2977604" y="1025720"/>
                  <a:pt x="2566968" y="1732863"/>
                </a:cubicBezTo>
                <a:cubicBezTo>
                  <a:pt x="2542188" y="1778712"/>
                  <a:pt x="2492629" y="1806927"/>
                  <a:pt x="2441299" y="1806927"/>
                </a:cubicBezTo>
                <a:cubicBezTo>
                  <a:pt x="2441299" y="1806927"/>
                  <a:pt x="2441299" y="1806927"/>
                  <a:pt x="1621798" y="1806927"/>
                </a:cubicBezTo>
                <a:cubicBezTo>
                  <a:pt x="1608523" y="1806927"/>
                  <a:pt x="1595580" y="1805163"/>
                  <a:pt x="1583218" y="1801802"/>
                </a:cubicBezTo>
                <a:lnTo>
                  <a:pt x="1556683" y="1790677"/>
                </a:lnTo>
                <a:lnTo>
                  <a:pt x="1572899" y="1762630"/>
                </a:lnTo>
                <a:cubicBezTo>
                  <a:pt x="1719523" y="1509042"/>
                  <a:pt x="1907201" y="1184448"/>
                  <a:pt x="2147429" y="768968"/>
                </a:cubicBezTo>
                <a:cubicBezTo>
                  <a:pt x="2218739" y="645819"/>
                  <a:pt x="2347099" y="570035"/>
                  <a:pt x="2489721" y="570035"/>
                </a:cubicBezTo>
                <a:close/>
                <a:moveTo>
                  <a:pt x="1573268" y="0"/>
                </a:moveTo>
                <a:cubicBezTo>
                  <a:pt x="1573268" y="0"/>
                  <a:pt x="1573268" y="0"/>
                  <a:pt x="2497662" y="0"/>
                </a:cubicBezTo>
                <a:cubicBezTo>
                  <a:pt x="2555561" y="0"/>
                  <a:pt x="2611463" y="31828"/>
                  <a:pt x="2639415" y="83546"/>
                </a:cubicBezTo>
                <a:cubicBezTo>
                  <a:pt x="2639415" y="83546"/>
                  <a:pt x="2639415" y="83546"/>
                  <a:pt x="2887862" y="511387"/>
                </a:cubicBezTo>
                <a:lnTo>
                  <a:pt x="2915928" y="559720"/>
                </a:lnTo>
                <a:lnTo>
                  <a:pt x="2893844" y="559720"/>
                </a:lnTo>
                <a:lnTo>
                  <a:pt x="2789466" y="559720"/>
                </a:lnTo>
                <a:lnTo>
                  <a:pt x="2744122" y="481634"/>
                </a:lnTo>
                <a:cubicBezTo>
                  <a:pt x="2570885" y="183309"/>
                  <a:pt x="2570885" y="183309"/>
                  <a:pt x="2570885" y="183309"/>
                </a:cubicBezTo>
                <a:cubicBezTo>
                  <a:pt x="2546104" y="137459"/>
                  <a:pt x="2496545" y="109243"/>
                  <a:pt x="2445216" y="109243"/>
                </a:cubicBezTo>
                <a:cubicBezTo>
                  <a:pt x="1625714" y="109243"/>
                  <a:pt x="1625714" y="109243"/>
                  <a:pt x="1625714" y="109243"/>
                </a:cubicBezTo>
                <a:cubicBezTo>
                  <a:pt x="1572615" y="109243"/>
                  <a:pt x="1524825" y="137459"/>
                  <a:pt x="1498276" y="183309"/>
                </a:cubicBezTo>
                <a:cubicBezTo>
                  <a:pt x="1089410" y="890450"/>
                  <a:pt x="1089410" y="890450"/>
                  <a:pt x="1089410" y="890450"/>
                </a:cubicBezTo>
                <a:cubicBezTo>
                  <a:pt x="1062860" y="934537"/>
                  <a:pt x="1062860" y="990967"/>
                  <a:pt x="1089410" y="1035054"/>
                </a:cubicBezTo>
                <a:cubicBezTo>
                  <a:pt x="1498276" y="1742196"/>
                  <a:pt x="1498276" y="1742196"/>
                  <a:pt x="1498276" y="1742196"/>
                </a:cubicBezTo>
                <a:cubicBezTo>
                  <a:pt x="1511551" y="1765121"/>
                  <a:pt x="1530135" y="1783637"/>
                  <a:pt x="1552039" y="1796422"/>
                </a:cubicBezTo>
                <a:lnTo>
                  <a:pt x="1558260" y="1799029"/>
                </a:lnTo>
                <a:lnTo>
                  <a:pt x="1524911" y="1856707"/>
                </a:lnTo>
                <a:lnTo>
                  <a:pt x="1500108" y="1899604"/>
                </a:lnTo>
                <a:lnTo>
                  <a:pt x="1525834" y="1910390"/>
                </a:lnTo>
                <a:cubicBezTo>
                  <a:pt x="1539779" y="1914181"/>
                  <a:pt x="1554378" y="1916170"/>
                  <a:pt x="1569352" y="1916170"/>
                </a:cubicBezTo>
                <a:cubicBezTo>
                  <a:pt x="2493745" y="1916170"/>
                  <a:pt x="2493745" y="1916170"/>
                  <a:pt x="2493745" y="1916170"/>
                </a:cubicBezTo>
                <a:cubicBezTo>
                  <a:pt x="2551645" y="1916170"/>
                  <a:pt x="2607546" y="1884345"/>
                  <a:pt x="2635498" y="1832627"/>
                </a:cubicBezTo>
                <a:cubicBezTo>
                  <a:pt x="3098693" y="1034974"/>
                  <a:pt x="3098693" y="1034974"/>
                  <a:pt x="3098693" y="1034974"/>
                </a:cubicBezTo>
                <a:cubicBezTo>
                  <a:pt x="3128641" y="985246"/>
                  <a:pt x="3128641" y="921593"/>
                  <a:pt x="3098693" y="871863"/>
                </a:cubicBezTo>
                <a:cubicBezTo>
                  <a:pt x="3040794" y="772157"/>
                  <a:pt x="2990132" y="684914"/>
                  <a:pt x="2945803" y="608576"/>
                </a:cubicBezTo>
                <a:lnTo>
                  <a:pt x="2923422" y="570035"/>
                </a:lnTo>
                <a:lnTo>
                  <a:pt x="3027104" y="570035"/>
                </a:lnTo>
                <a:cubicBezTo>
                  <a:pt x="3349535" y="570035"/>
                  <a:pt x="3865424" y="570035"/>
                  <a:pt x="4690846" y="570035"/>
                </a:cubicBezTo>
                <a:cubicBezTo>
                  <a:pt x="4828714" y="570035"/>
                  <a:pt x="4961827" y="645819"/>
                  <a:pt x="5028384" y="768968"/>
                </a:cubicBezTo>
                <a:cubicBezTo>
                  <a:pt x="5028384" y="768968"/>
                  <a:pt x="5028384" y="768968"/>
                  <a:pt x="6131323" y="2668304"/>
                </a:cubicBezTo>
                <a:cubicBezTo>
                  <a:pt x="6202634" y="2786717"/>
                  <a:pt x="6202634" y="2938285"/>
                  <a:pt x="6131323" y="3056698"/>
                </a:cubicBezTo>
                <a:cubicBezTo>
                  <a:pt x="6131323" y="3056698"/>
                  <a:pt x="6131323" y="3056698"/>
                  <a:pt x="5028384" y="4956035"/>
                </a:cubicBezTo>
                <a:cubicBezTo>
                  <a:pt x="4961827" y="5079184"/>
                  <a:pt x="4828714" y="5154967"/>
                  <a:pt x="4690846" y="5154967"/>
                </a:cubicBezTo>
                <a:cubicBezTo>
                  <a:pt x="4690846" y="5154967"/>
                  <a:pt x="4690846" y="5154967"/>
                  <a:pt x="2489721" y="5154967"/>
                </a:cubicBezTo>
                <a:cubicBezTo>
                  <a:pt x="2347099" y="5154967"/>
                  <a:pt x="2218739" y="5079184"/>
                  <a:pt x="2147429" y="4956035"/>
                </a:cubicBezTo>
                <a:cubicBezTo>
                  <a:pt x="2147429" y="4956035"/>
                  <a:pt x="2147429" y="4956035"/>
                  <a:pt x="1049243" y="3056698"/>
                </a:cubicBezTo>
                <a:cubicBezTo>
                  <a:pt x="977932" y="2938285"/>
                  <a:pt x="977932" y="2786717"/>
                  <a:pt x="1049243" y="2668304"/>
                </a:cubicBezTo>
                <a:cubicBezTo>
                  <a:pt x="1049243" y="2668304"/>
                  <a:pt x="1049243" y="2668304"/>
                  <a:pt x="1457007" y="1963067"/>
                </a:cubicBezTo>
                <a:lnTo>
                  <a:pt x="1491373" y="1903634"/>
                </a:lnTo>
                <a:lnTo>
                  <a:pt x="1490164" y="1903127"/>
                </a:lnTo>
                <a:cubicBezTo>
                  <a:pt x="1465456" y="1888705"/>
                  <a:pt x="1444493" y="1867820"/>
                  <a:pt x="1429519" y="1841960"/>
                </a:cubicBezTo>
                <a:cubicBezTo>
                  <a:pt x="1429519" y="1841960"/>
                  <a:pt x="1429519" y="1841960"/>
                  <a:pt x="968320" y="1044307"/>
                </a:cubicBezTo>
                <a:cubicBezTo>
                  <a:pt x="938371" y="994579"/>
                  <a:pt x="938371" y="930926"/>
                  <a:pt x="968320" y="881196"/>
                </a:cubicBezTo>
                <a:cubicBezTo>
                  <a:pt x="968320" y="881196"/>
                  <a:pt x="968320" y="881196"/>
                  <a:pt x="1429519" y="83546"/>
                </a:cubicBezTo>
                <a:cubicBezTo>
                  <a:pt x="1459466" y="31828"/>
                  <a:pt x="1513373" y="0"/>
                  <a:pt x="1573268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Graphic 6" descr="Robot outline">
            <a:extLst>
              <a:ext uri="{FF2B5EF4-FFF2-40B4-BE49-F238E27FC236}">
                <a16:creationId xmlns:a16="http://schemas.microsoft.com/office/drawing/2014/main" id="{C5476428-6120-204A-931A-8B4B2029B4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29693" y="1633306"/>
            <a:ext cx="1257257" cy="1257257"/>
          </a:xfrm>
          <a:prstGeom prst="rect">
            <a:avLst/>
          </a:prstGeom>
        </p:spPr>
      </p:pic>
      <p:pic>
        <p:nvPicPr>
          <p:cNvPr id="13" name="Graphic 12" descr="Robot Hand outline">
            <a:extLst>
              <a:ext uri="{FF2B5EF4-FFF2-40B4-BE49-F238E27FC236}">
                <a16:creationId xmlns:a16="http://schemas.microsoft.com/office/drawing/2014/main" id="{EF9CFEB2-597C-824B-BB36-B7ABB81746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26639" y="2986480"/>
            <a:ext cx="1072097" cy="1072097"/>
          </a:xfrm>
          <a:prstGeom prst="rect">
            <a:avLst/>
          </a:prstGeom>
        </p:spPr>
      </p:pic>
      <p:pic>
        <p:nvPicPr>
          <p:cNvPr id="15" name="Graphic 14" descr="Plug with solid fill">
            <a:extLst>
              <a:ext uri="{FF2B5EF4-FFF2-40B4-BE49-F238E27FC236}">
                <a16:creationId xmlns:a16="http://schemas.microsoft.com/office/drawing/2014/main" id="{06F508CC-979F-B246-BC82-F76DF165FA6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200923" y="2722698"/>
            <a:ext cx="914400" cy="914400"/>
          </a:xfrm>
          <a:prstGeom prst="rect">
            <a:avLst/>
          </a:prstGeom>
        </p:spPr>
      </p:pic>
      <p:pic>
        <p:nvPicPr>
          <p:cNvPr id="17" name="Graphic 16" descr="Gears outline">
            <a:extLst>
              <a:ext uri="{FF2B5EF4-FFF2-40B4-BE49-F238E27FC236}">
                <a16:creationId xmlns:a16="http://schemas.microsoft.com/office/drawing/2014/main" id="{AA612264-322D-E147-ACD5-D439E3152E5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402511" y="4007434"/>
            <a:ext cx="1072097" cy="1072097"/>
          </a:xfrm>
          <a:prstGeom prst="rect">
            <a:avLst/>
          </a:prstGeom>
        </p:spPr>
      </p:pic>
      <p:pic>
        <p:nvPicPr>
          <p:cNvPr id="21" name="Graphic 20" descr="Meeting outline">
            <a:extLst>
              <a:ext uri="{FF2B5EF4-FFF2-40B4-BE49-F238E27FC236}">
                <a16:creationId xmlns:a16="http://schemas.microsoft.com/office/drawing/2014/main" id="{5144B330-6955-8942-B419-4CB26FF10C6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377002" y="2620672"/>
            <a:ext cx="1740887" cy="1740887"/>
          </a:xfrm>
          <a:prstGeom prst="rect">
            <a:avLst/>
          </a:prstGeom>
        </p:spPr>
      </p:pic>
      <p:pic>
        <p:nvPicPr>
          <p:cNvPr id="23" name="Graphic 22" descr="Nails with solid fill">
            <a:extLst>
              <a:ext uri="{FF2B5EF4-FFF2-40B4-BE49-F238E27FC236}">
                <a16:creationId xmlns:a16="http://schemas.microsoft.com/office/drawing/2014/main" id="{7C7E7CF3-1417-0E45-A283-5E06466F9A3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325640" y="1669789"/>
            <a:ext cx="914400" cy="914400"/>
          </a:xfrm>
          <a:prstGeom prst="rect">
            <a:avLst/>
          </a:prstGeom>
        </p:spPr>
      </p:pic>
      <p:pic>
        <p:nvPicPr>
          <p:cNvPr id="25" name="Graphic 24" descr="Tools outline">
            <a:extLst>
              <a:ext uri="{FF2B5EF4-FFF2-40B4-BE49-F238E27FC236}">
                <a16:creationId xmlns:a16="http://schemas.microsoft.com/office/drawing/2014/main" id="{06AF117F-8A95-DF40-8F29-248E1C42C79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145573" y="4879339"/>
            <a:ext cx="914400" cy="914400"/>
          </a:xfrm>
          <a:prstGeom prst="rect">
            <a:avLst/>
          </a:prstGeom>
        </p:spPr>
      </p:pic>
      <p:pic>
        <p:nvPicPr>
          <p:cNvPr id="27" name="Graphic 26" descr="Processor outline">
            <a:extLst>
              <a:ext uri="{FF2B5EF4-FFF2-40B4-BE49-F238E27FC236}">
                <a16:creationId xmlns:a16="http://schemas.microsoft.com/office/drawing/2014/main" id="{7FB14B4F-E77B-014C-A339-C1F9D16A11F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9309815" y="4681964"/>
            <a:ext cx="1072097" cy="1072097"/>
          </a:xfrm>
          <a:prstGeom prst="rect">
            <a:avLst/>
          </a:prstGeom>
        </p:spPr>
      </p:pic>
      <p:pic>
        <p:nvPicPr>
          <p:cNvPr id="29" name="Graphic 28" descr="Internet Of Things outline">
            <a:extLst>
              <a:ext uri="{FF2B5EF4-FFF2-40B4-BE49-F238E27FC236}">
                <a16:creationId xmlns:a16="http://schemas.microsoft.com/office/drawing/2014/main" id="{9602652E-C241-A94E-91BA-1E52D818EE69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0084803" y="3830446"/>
            <a:ext cx="1086647" cy="1086647"/>
          </a:xfrm>
          <a:prstGeom prst="rect">
            <a:avLst/>
          </a:prstGeom>
        </p:spPr>
      </p:pic>
      <p:pic>
        <p:nvPicPr>
          <p:cNvPr id="35" name="Graphic 34" descr="Cube outline">
            <a:extLst>
              <a:ext uri="{FF2B5EF4-FFF2-40B4-BE49-F238E27FC236}">
                <a16:creationId xmlns:a16="http://schemas.microsoft.com/office/drawing/2014/main" id="{0AD5A06F-AE1C-0945-AE5E-13BC037A48FF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7541460" y="223785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9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8E7E89-16EF-1248-AFD2-3FEA6131FB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402" y="87090"/>
            <a:ext cx="10766158" cy="1031081"/>
          </a:xfrm>
        </p:spPr>
        <p:txBody>
          <a:bodyPr>
            <a:normAutofit/>
          </a:bodyPr>
          <a:lstStyle/>
          <a:p>
            <a:r>
              <a:rPr lang="en-US" dirty="0">
                <a:latin typeface="Trebuchet MS" panose="020B0703020202090204" pitchFamily="34" charset="0"/>
              </a:rPr>
              <a:t>The Team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C22D465-603D-EB42-A18D-C682C701187C}"/>
              </a:ext>
            </a:extLst>
          </p:cNvPr>
          <p:cNvSpPr/>
          <p:nvPr/>
        </p:nvSpPr>
        <p:spPr>
          <a:xfrm>
            <a:off x="771524" y="1159669"/>
            <a:ext cx="3057525" cy="4986338"/>
          </a:xfrm>
          <a:prstGeom prst="rect">
            <a:avLst/>
          </a:prstGeom>
          <a:solidFill>
            <a:srgbClr val="DAE3F3">
              <a:alpha val="69020"/>
            </a:srgbClr>
          </a:solidFill>
          <a:ln w="38100">
            <a:solidFill>
              <a:srgbClr val="0070C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Trebuchet MS" panose="020B070302020209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D4A6190-EFF6-0B4C-B1CB-657CD752CBD0}"/>
              </a:ext>
            </a:extLst>
          </p:cNvPr>
          <p:cNvSpPr/>
          <p:nvPr/>
        </p:nvSpPr>
        <p:spPr>
          <a:xfrm>
            <a:off x="4648199" y="1159669"/>
            <a:ext cx="3186112" cy="4986338"/>
          </a:xfrm>
          <a:prstGeom prst="rect">
            <a:avLst/>
          </a:prstGeom>
          <a:solidFill>
            <a:srgbClr val="E2F0D9">
              <a:alpha val="56078"/>
            </a:srgbClr>
          </a:solidFill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F12904F-66B9-EB47-A8EE-A19F438BA065}"/>
              </a:ext>
            </a:extLst>
          </p:cNvPr>
          <p:cNvSpPr/>
          <p:nvPr/>
        </p:nvSpPr>
        <p:spPr>
          <a:xfrm>
            <a:off x="8667750" y="1159669"/>
            <a:ext cx="3186112" cy="4986338"/>
          </a:xfrm>
          <a:prstGeom prst="rect">
            <a:avLst/>
          </a:prstGeom>
          <a:solidFill>
            <a:srgbClr val="FFF2CC">
              <a:alpha val="63137"/>
            </a:srgbClr>
          </a:solid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25A741-7DC1-A14A-901D-9A46E1E56C11}"/>
              </a:ext>
            </a:extLst>
          </p:cNvPr>
          <p:cNvSpPr txBox="1"/>
          <p:nvPr/>
        </p:nvSpPr>
        <p:spPr>
          <a:xfrm>
            <a:off x="1469944" y="1242664"/>
            <a:ext cx="17167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u="sng" dirty="0">
                <a:latin typeface="Trebuchet MS" panose="020B0703020202090204" pitchFamily="34" charset="0"/>
              </a:rPr>
              <a:t>Software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0ED3B1-B513-1347-8A3D-04D223235848}"/>
              </a:ext>
            </a:extLst>
          </p:cNvPr>
          <p:cNvSpPr txBox="1"/>
          <p:nvPr/>
        </p:nvSpPr>
        <p:spPr>
          <a:xfrm>
            <a:off x="5279769" y="1242664"/>
            <a:ext cx="22681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u="sng" dirty="0">
                <a:latin typeface="Trebuchet MS" panose="020B0703020202090204" pitchFamily="34" charset="0"/>
              </a:rPr>
              <a:t>Electronics</a:t>
            </a:r>
            <a:endParaRPr lang="en-US" u="sng" dirty="0">
              <a:latin typeface="Trebuchet MS" panose="020B070302020209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D63F39-21DE-5B42-AA87-8E50DD0CB8C5}"/>
              </a:ext>
            </a:extLst>
          </p:cNvPr>
          <p:cNvSpPr txBox="1"/>
          <p:nvPr/>
        </p:nvSpPr>
        <p:spPr>
          <a:xfrm>
            <a:off x="9350941" y="1242664"/>
            <a:ext cx="18197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u="sng" dirty="0">
                <a:latin typeface="Trebuchet MS" panose="020B0703020202090204" pitchFamily="34" charset="0"/>
              </a:rPr>
              <a:t>Mechanics</a:t>
            </a:r>
          </a:p>
        </p:txBody>
      </p:sp>
      <p:pic>
        <p:nvPicPr>
          <p:cNvPr id="17" name="Graphic 16" descr="User with solid fill">
            <a:extLst>
              <a:ext uri="{FF2B5EF4-FFF2-40B4-BE49-F238E27FC236}">
                <a16:creationId xmlns:a16="http://schemas.microsoft.com/office/drawing/2014/main" id="{D362925A-CDE0-5340-8B47-F085204D19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37571" y="2244334"/>
            <a:ext cx="1581510" cy="1581510"/>
          </a:xfrm>
          <a:prstGeom prst="rect">
            <a:avLst/>
          </a:prstGeom>
        </p:spPr>
      </p:pic>
      <p:pic>
        <p:nvPicPr>
          <p:cNvPr id="18" name="Graphic 17" descr="User with solid fill">
            <a:extLst>
              <a:ext uri="{FF2B5EF4-FFF2-40B4-BE49-F238E27FC236}">
                <a16:creationId xmlns:a16="http://schemas.microsoft.com/office/drawing/2014/main" id="{E2C56DD1-33CB-6144-A5E7-4122B411DC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18529" y="4020095"/>
            <a:ext cx="1581510" cy="1581510"/>
          </a:xfrm>
          <a:prstGeom prst="rect">
            <a:avLst/>
          </a:prstGeom>
        </p:spPr>
      </p:pic>
      <p:pic>
        <p:nvPicPr>
          <p:cNvPr id="19" name="Graphic 18" descr="User with solid fill">
            <a:extLst>
              <a:ext uri="{FF2B5EF4-FFF2-40B4-BE49-F238E27FC236}">
                <a16:creationId xmlns:a16="http://schemas.microsoft.com/office/drawing/2014/main" id="{ACDF9B74-012D-C34D-8D17-9DD21D012D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50500" y="2119794"/>
            <a:ext cx="1581510" cy="1581510"/>
          </a:xfrm>
          <a:prstGeom prst="rect">
            <a:avLst/>
          </a:prstGeom>
        </p:spPr>
      </p:pic>
      <p:pic>
        <p:nvPicPr>
          <p:cNvPr id="20" name="Graphic 19" descr="User with solid fill">
            <a:extLst>
              <a:ext uri="{FF2B5EF4-FFF2-40B4-BE49-F238E27FC236}">
                <a16:creationId xmlns:a16="http://schemas.microsoft.com/office/drawing/2014/main" id="{EFD5FD70-FA82-5B40-8B8C-9ACF1D8AE9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50500" y="4020095"/>
            <a:ext cx="1581510" cy="1581510"/>
          </a:xfrm>
          <a:prstGeom prst="rect">
            <a:avLst/>
          </a:prstGeom>
        </p:spPr>
      </p:pic>
      <p:pic>
        <p:nvPicPr>
          <p:cNvPr id="21" name="Graphic 20" descr="User with solid fill">
            <a:extLst>
              <a:ext uri="{FF2B5EF4-FFF2-40B4-BE49-F238E27FC236}">
                <a16:creationId xmlns:a16="http://schemas.microsoft.com/office/drawing/2014/main" id="{C1C3A1C1-910A-334D-8785-B2AF738F10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70050" y="2071328"/>
            <a:ext cx="1581510" cy="1581510"/>
          </a:xfrm>
          <a:prstGeom prst="rect">
            <a:avLst/>
          </a:prstGeom>
        </p:spPr>
      </p:pic>
      <p:pic>
        <p:nvPicPr>
          <p:cNvPr id="22" name="Graphic 21" descr="User with solid fill">
            <a:extLst>
              <a:ext uri="{FF2B5EF4-FFF2-40B4-BE49-F238E27FC236}">
                <a16:creationId xmlns:a16="http://schemas.microsoft.com/office/drawing/2014/main" id="{74065989-DCD2-F840-93CC-C1F304C581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70050" y="4020095"/>
            <a:ext cx="1581510" cy="158151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7BDC093-153D-EF42-8B07-EF06FEDEA57A}"/>
              </a:ext>
            </a:extLst>
          </p:cNvPr>
          <p:cNvSpPr txBox="1"/>
          <p:nvPr/>
        </p:nvSpPr>
        <p:spPr>
          <a:xfrm>
            <a:off x="1934653" y="5416939"/>
            <a:ext cx="8969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rebuchet MS" panose="020B0703020202090204" pitchFamily="34" charset="0"/>
              </a:rPr>
              <a:t>Lucca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03EC20D-EBBE-CB4D-8D84-2026064124B8}"/>
              </a:ext>
            </a:extLst>
          </p:cNvPr>
          <p:cNvSpPr txBox="1"/>
          <p:nvPr/>
        </p:nvSpPr>
        <p:spPr>
          <a:xfrm>
            <a:off x="2128591" y="3607647"/>
            <a:ext cx="8969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rebuchet MS" panose="020B0703020202090204" pitchFamily="34" charset="0"/>
              </a:rPr>
              <a:t>Jan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3411373-0779-954B-BE69-372F88256642}"/>
              </a:ext>
            </a:extLst>
          </p:cNvPr>
          <p:cNvSpPr txBox="1"/>
          <p:nvPr/>
        </p:nvSpPr>
        <p:spPr>
          <a:xfrm>
            <a:off x="5937341" y="3516638"/>
            <a:ext cx="8969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rebuchet MS" panose="020B0703020202090204" pitchFamily="34" charset="0"/>
              </a:rPr>
              <a:t>Noah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D1A5EF7-6790-CA4B-BD0D-146ACD4C5B68}"/>
              </a:ext>
            </a:extLst>
          </p:cNvPr>
          <p:cNvSpPr txBox="1"/>
          <p:nvPr/>
        </p:nvSpPr>
        <p:spPr>
          <a:xfrm>
            <a:off x="5749919" y="5430670"/>
            <a:ext cx="1084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rebuchet MS" panose="020B0703020202090204" pitchFamily="34" charset="0"/>
              </a:rPr>
              <a:t>Szymon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6BF911C-FFF4-604B-BC01-7F78F1663584}"/>
              </a:ext>
            </a:extLst>
          </p:cNvPr>
          <p:cNvSpPr txBox="1"/>
          <p:nvPr/>
        </p:nvSpPr>
        <p:spPr>
          <a:xfrm>
            <a:off x="9946709" y="3489424"/>
            <a:ext cx="8969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rebuchet MS" panose="020B0703020202090204" pitchFamily="34" charset="0"/>
              </a:rPr>
              <a:t>Maya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308D138-627D-C84F-B477-021C60268D89}"/>
              </a:ext>
            </a:extLst>
          </p:cNvPr>
          <p:cNvSpPr txBox="1"/>
          <p:nvPr/>
        </p:nvSpPr>
        <p:spPr>
          <a:xfrm>
            <a:off x="9830226" y="5430670"/>
            <a:ext cx="861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rebuchet MS" panose="020B0703020202090204" pitchFamily="34" charset="0"/>
              </a:rPr>
              <a:t>Jenny</a:t>
            </a:r>
          </a:p>
        </p:txBody>
      </p:sp>
      <p:pic>
        <p:nvPicPr>
          <p:cNvPr id="33" name="Graphic 32" descr="Crown with solid fill">
            <a:extLst>
              <a:ext uri="{FF2B5EF4-FFF2-40B4-BE49-F238E27FC236}">
                <a16:creationId xmlns:a16="http://schemas.microsoft.com/office/drawing/2014/main" id="{95C801F4-256A-C244-8582-494A83AEF7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42011" y="1928497"/>
            <a:ext cx="763354" cy="763354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3C7C1292-AE8C-384C-B0A8-BC6B5C5C663A}"/>
              </a:ext>
            </a:extLst>
          </p:cNvPr>
          <p:cNvSpPr/>
          <p:nvPr/>
        </p:nvSpPr>
        <p:spPr>
          <a:xfrm>
            <a:off x="1518529" y="1896010"/>
            <a:ext cx="1623700" cy="212246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A0A6E4B-35D4-DB46-841C-6251A0CD7FCD}"/>
              </a:ext>
            </a:extLst>
          </p:cNvPr>
          <p:cNvSpPr txBox="1"/>
          <p:nvPr/>
        </p:nvSpPr>
        <p:spPr>
          <a:xfrm>
            <a:off x="2646005" y="1932346"/>
            <a:ext cx="79641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Trebuchet MS" panose="020B0703020202090204" pitchFamily="34" charset="0"/>
              </a:rPr>
              <a:t>PM</a:t>
            </a:r>
          </a:p>
        </p:txBody>
      </p:sp>
    </p:spTree>
    <p:extLst>
      <p:ext uri="{BB962C8B-B14F-4D97-AF65-F5344CB8AC3E}">
        <p14:creationId xmlns:p14="http://schemas.microsoft.com/office/powerpoint/2010/main" val="1973735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 animBg="1"/>
      <p:bldP spid="13" grpId="0" animBg="1"/>
      <p:bldP spid="5" grpId="0"/>
      <p:bldP spid="6" grpId="0"/>
      <p:bldP spid="7" grpId="0"/>
      <p:bldP spid="23" grpId="0"/>
      <p:bldP spid="24" grpId="0"/>
      <p:bldP spid="26" grpId="0"/>
      <p:bldP spid="27" grpId="0"/>
      <p:bldP spid="28" grpId="0"/>
      <p:bldP spid="29" grpId="0"/>
      <p:bldP spid="36" grpId="0" animBg="1"/>
      <p:bldP spid="3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655F7-67AF-7044-9ED3-4773DACD5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537" y="100013"/>
            <a:ext cx="10515600" cy="847725"/>
          </a:xfrm>
        </p:spPr>
        <p:txBody>
          <a:bodyPr/>
          <a:lstStyle/>
          <a:p>
            <a:r>
              <a:rPr lang="en-US" dirty="0">
                <a:latin typeface="Trebuchet MS" panose="020B0703020202090204" pitchFamily="34" charset="0"/>
              </a:rPr>
              <a:t>Project Management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7A5A83-53A0-FF4E-957F-1D2D4140879C}"/>
              </a:ext>
            </a:extLst>
          </p:cNvPr>
          <p:cNvSpPr txBox="1"/>
          <p:nvPr/>
        </p:nvSpPr>
        <p:spPr>
          <a:xfrm>
            <a:off x="5367337" y="237067"/>
            <a:ext cx="718661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US" u="sng" dirty="0">
                <a:latin typeface="Trebuchet MS" panose="020B0703020202090204" pitchFamily="34" charset="0"/>
              </a:rPr>
              <a:t>Gantt chart :</a:t>
            </a:r>
          </a:p>
          <a:p>
            <a:pPr lvl="1"/>
            <a:r>
              <a:rPr lang="en-US" dirty="0">
                <a:latin typeface="Trebuchet MS" panose="020B0703020202090204" pitchFamily="34" charset="0"/>
              </a:rPr>
              <a:t>1. All team members aware of important deadlines, milestones and key timeframes of the project.</a:t>
            </a:r>
          </a:p>
          <a:p>
            <a:pPr lvl="1"/>
            <a:r>
              <a:rPr lang="en-US" dirty="0">
                <a:latin typeface="Trebuchet MS" panose="020B0703020202090204" pitchFamily="34" charset="0"/>
              </a:rPr>
              <a:t>2. Will be updated daily to help ensure focus shifts with the most critical tasks to complete.</a:t>
            </a:r>
          </a:p>
          <a:p>
            <a:pPr marL="742950" lvl="1" indent="-285750">
              <a:buFont typeface="Wingdings" pitchFamily="2" charset="2"/>
              <a:buChar char="§"/>
            </a:pPr>
            <a:endParaRPr lang="en-US" dirty="0">
              <a:latin typeface="Trebuchet MS" panose="020B0703020202090204" pitchFamily="34" charset="0"/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endParaRPr lang="en-US" dirty="0">
              <a:latin typeface="Trebuchet MS" panose="020B070302020209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2427CB-92E8-724A-83A8-7F49F7A7EA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8729" y="1624205"/>
            <a:ext cx="8347937" cy="5046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545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655F7-67AF-7044-9ED3-4773DACD5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537" y="100013"/>
            <a:ext cx="10515600" cy="847725"/>
          </a:xfrm>
        </p:spPr>
        <p:txBody>
          <a:bodyPr/>
          <a:lstStyle/>
          <a:p>
            <a:r>
              <a:rPr lang="en-US" dirty="0">
                <a:latin typeface="Trebuchet MS" panose="020B0703020202090204" pitchFamily="34" charset="0"/>
              </a:rPr>
              <a:t>Project Management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7A5A83-53A0-FF4E-957F-1D2D4140879C}"/>
              </a:ext>
            </a:extLst>
          </p:cNvPr>
          <p:cNvSpPr txBox="1"/>
          <p:nvPr/>
        </p:nvSpPr>
        <p:spPr>
          <a:xfrm>
            <a:off x="457201" y="770096"/>
            <a:ext cx="4500563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endParaRPr lang="en-US" dirty="0">
              <a:latin typeface="Trebuchet MS" panose="020B0703020202090204" pitchFamily="34" charset="0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en-US" u="sng" dirty="0">
                <a:latin typeface="Trebuchet MS" panose="020B0703020202090204" pitchFamily="34" charset="0"/>
              </a:rPr>
              <a:t>GitHub Repository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latin typeface="Trebuchet MS" panose="020B0703020202090204" pitchFamily="34" charset="0"/>
              </a:rPr>
              <a:t>One single location to share and store all files associated with the project including but not limited to: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>
                <a:latin typeface="Trebuchet MS" panose="020B0703020202090204" pitchFamily="34" charset="0"/>
              </a:rPr>
              <a:t>Code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>
                <a:latin typeface="Trebuchet MS" panose="020B0703020202090204" pitchFamily="34" charset="0"/>
              </a:rPr>
              <a:t>CAD parts, assemblies and drawings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>
                <a:latin typeface="Trebuchet MS" panose="020B0703020202090204" pitchFamily="34" charset="0"/>
              </a:rPr>
              <a:t>Sketches, idea sharing while not together in-person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>
                <a:latin typeface="Trebuchet MS" panose="020B0703020202090204" pitchFamily="34" charset="0"/>
              </a:rPr>
              <a:t>Electrical schematics and simulations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>
                <a:latin typeface="Trebuchet MS" panose="020B0703020202090204" pitchFamily="34" charset="0"/>
              </a:rPr>
              <a:t>Gantt chart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>
                <a:latin typeface="Trebuchet MS" panose="020B0703020202090204" pitchFamily="34" charset="0"/>
              </a:rPr>
              <a:t>Presentations, report diagrams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highlight>
                  <a:srgbClr val="FFFF00"/>
                </a:highlight>
                <a:latin typeface="Trebuchet MS" panose="020B0703020202090204" pitchFamily="34" charset="0"/>
              </a:rPr>
              <a:t>Version control </a:t>
            </a:r>
            <a:r>
              <a:rPr lang="en-US" dirty="0">
                <a:latin typeface="Trebuchet MS" panose="020B0703020202090204" pitchFamily="34" charset="0"/>
              </a:rPr>
              <a:t>for </a:t>
            </a:r>
            <a:r>
              <a:rPr lang="en-US" u="sng" dirty="0">
                <a:latin typeface="Trebuchet MS" panose="020B0703020202090204" pitchFamily="34" charset="0"/>
              </a:rPr>
              <a:t>all</a:t>
            </a:r>
            <a:r>
              <a:rPr lang="en-US" dirty="0">
                <a:latin typeface="Trebuchet MS" panose="020B0703020202090204" pitchFamily="34" charset="0"/>
              </a:rPr>
              <a:t> teams, not just software – will allow maximum coordination and communication and avoid two people doing the same work.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endParaRPr lang="en-US" dirty="0">
              <a:latin typeface="Trebuchet MS" panose="020B070302020209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DA11D16-985B-2043-B776-0CFA80C37F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3087" y="465372"/>
            <a:ext cx="6243638" cy="33482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C705D04-6B2D-D543-8F89-141135BCBAE4}"/>
              </a:ext>
            </a:extLst>
          </p:cNvPr>
          <p:cNvSpPr txBox="1"/>
          <p:nvPr/>
        </p:nvSpPr>
        <p:spPr>
          <a:xfrm>
            <a:off x="5131593" y="2551837"/>
            <a:ext cx="24407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  <a:latin typeface="Trebuchet MS" panose="020B0703020202090204" pitchFamily="34" charset="0"/>
              </a:rPr>
              <a:t>Tasks set and assigned to team members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00D74C-A5E1-8C40-AEAE-AAA2124D8D53}"/>
              </a:ext>
            </a:extLst>
          </p:cNvPr>
          <p:cNvSpPr txBox="1"/>
          <p:nvPr/>
        </p:nvSpPr>
        <p:spPr>
          <a:xfrm>
            <a:off x="10153650" y="2978602"/>
            <a:ext cx="19097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  <a:latin typeface="Trebuchet MS" panose="020B0703020202090204" pitchFamily="34" charset="0"/>
              </a:rPr>
              <a:t>Easy to see what needs to be done and who needs to do it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CC2CB2-D250-904E-B7DE-A52239821ACC}"/>
              </a:ext>
            </a:extLst>
          </p:cNvPr>
          <p:cNvSpPr txBox="1"/>
          <p:nvPr/>
        </p:nvSpPr>
        <p:spPr>
          <a:xfrm>
            <a:off x="6934199" y="5143500"/>
            <a:ext cx="4557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rebuchet MS" panose="020B0703020202090204" pitchFamily="34" charset="0"/>
              </a:rPr>
              <a:t>We also have a WhatsApp group chat!</a:t>
            </a:r>
          </a:p>
        </p:txBody>
      </p:sp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AE1D1BC0-4CF1-B640-9E6F-0449C13668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3800" y="5042416"/>
            <a:ext cx="62230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633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2A9E7FDF-34AD-9D40-A2FF-A532F3891A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2100" y="0"/>
            <a:ext cx="6870842" cy="6858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E6E35A1-7C65-2B41-80B2-C56955C08A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908" t="9828" r="61896" b="79435"/>
          <a:stretch/>
        </p:blipFill>
        <p:spPr>
          <a:xfrm rot="2663855">
            <a:off x="5627564" y="5271034"/>
            <a:ext cx="1154238" cy="1215366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C2529BD-70FB-C845-8EBA-D922479AD70B}"/>
              </a:ext>
            </a:extLst>
          </p:cNvPr>
          <p:cNvCxnSpPr/>
          <p:nvPr/>
        </p:nvCxnSpPr>
        <p:spPr>
          <a:xfrm>
            <a:off x="7843234" y="4636393"/>
            <a:ext cx="309093" cy="314208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27E2363-C91B-4D49-8802-7DD7E02718AF}"/>
              </a:ext>
            </a:extLst>
          </p:cNvPr>
          <p:cNvCxnSpPr>
            <a:cxnSpLocks/>
          </p:cNvCxnSpPr>
          <p:nvPr/>
        </p:nvCxnSpPr>
        <p:spPr>
          <a:xfrm flipH="1" flipV="1">
            <a:off x="7160653" y="3940935"/>
            <a:ext cx="309093" cy="321972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7F87BA69-FBFA-8A43-8D21-5D991B42420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768" t="11919" r="60627" b="78990"/>
          <a:stretch/>
        </p:blipFill>
        <p:spPr>
          <a:xfrm rot="2690067">
            <a:off x="10054395" y="942149"/>
            <a:ext cx="1400535" cy="101009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F21E60E-2204-DF4F-B40A-7C102BA0D59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7576" t="8685" r="60627" b="78986"/>
          <a:stretch/>
        </p:blipFill>
        <p:spPr>
          <a:xfrm rot="2576851">
            <a:off x="10915213" y="119225"/>
            <a:ext cx="1284987" cy="1343011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1A313A7F-CD29-7647-88BA-E79881C600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908" t="9828" r="61896" b="79435"/>
          <a:stretch/>
        </p:blipFill>
        <p:spPr>
          <a:xfrm rot="2663855">
            <a:off x="10920634" y="183046"/>
            <a:ext cx="1154238" cy="1215366"/>
          </a:xfrm>
          <a:prstGeom prst="rect">
            <a:avLst/>
          </a:prstGeom>
        </p:spPr>
      </p:pic>
      <p:pic>
        <p:nvPicPr>
          <p:cNvPr id="44" name="Picture 43" descr="Diagram&#10;&#10;Description automatically generated">
            <a:extLst>
              <a:ext uri="{FF2B5EF4-FFF2-40B4-BE49-F238E27FC236}">
                <a16:creationId xmlns:a16="http://schemas.microsoft.com/office/drawing/2014/main" id="{C7B0E775-2A69-9E48-A9B9-94BBB27A67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8" t="813" r="76187" b="88417"/>
          <a:stretch/>
        </p:blipFill>
        <p:spPr>
          <a:xfrm>
            <a:off x="0" y="0"/>
            <a:ext cx="5486400" cy="68580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37B89153-12F3-C94B-BC7E-A2441A34AF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359" y="790729"/>
            <a:ext cx="5895324" cy="4964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FE1B86F-D23C-FE4E-860C-4931483C53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" y="142875"/>
            <a:ext cx="10515600" cy="904875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Trebuchet MS" panose="020B0703020202090204" pitchFamily="34" charset="0"/>
              </a:rPr>
              <a:t>Our approach</a:t>
            </a:r>
          </a:p>
        </p:txBody>
      </p:sp>
    </p:spTree>
    <p:extLst>
      <p:ext uri="{BB962C8B-B14F-4D97-AF65-F5344CB8AC3E}">
        <p14:creationId xmlns:p14="http://schemas.microsoft.com/office/powerpoint/2010/main" val="3095989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885 0.02176 L 0.28347 -0.47778 " pathEditMode="relative" ptsTypes="AA">
                                      <p:cBhvr>
                                        <p:cTn id="6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7709 -0.48912 L 0.11433 -0.19607 " pathEditMode="relative" ptsTypes="AA">
                                      <p:cBhvr>
                                        <p:cTn id="10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112 -0.21297 L 0.36303 -0.61574 " pathEditMode="relative" ptsTypes="AA">
                                      <p:cBhvr>
                                        <p:cTn id="14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6303 -0.62987 L 0.11185 -0.18102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65" y="224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1836 -0.19653 L 0.36302 -0.62986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956" y="-225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3 0.00532 L 0.05208 -0.08958 " pathEditMode="relative" ptsTypes="AA">
                                      <p:cBhvr>
                                        <p:cTn id="34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133 2.22222E-6 L -0.32292 0.52893 " pathEditMode="relative" rAng="0" ptsTypes="AA">
                                      <p:cBhvr>
                                        <p:cTn id="54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339" y="2747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1836 0.5368 L -0.44297 0.76365 " pathEditMode="relative" rAng="0" ptsTypes="AA">
                                      <p:cBhvr>
                                        <p:cTn id="58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237" y="116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5ADFBDE-2787-2A4F-9004-515EC7B3C577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5A77F97-4277-1C4A-AFC1-E70DAC52725E}"/>
              </a:ext>
            </a:extLst>
          </p:cNvPr>
          <p:cNvSpPr/>
          <p:nvPr/>
        </p:nvSpPr>
        <p:spPr>
          <a:xfrm>
            <a:off x="6096000" y="0"/>
            <a:ext cx="6074229" cy="68580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6933D7-63A7-6848-870E-DDCD276EAC75}"/>
              </a:ext>
            </a:extLst>
          </p:cNvPr>
          <p:cNvSpPr txBox="1"/>
          <p:nvPr/>
        </p:nvSpPr>
        <p:spPr>
          <a:xfrm>
            <a:off x="468275" y="220827"/>
            <a:ext cx="53796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Trebuchet MS" panose="020B0703020202090204" pitchFamily="34" charset="0"/>
              </a:rPr>
              <a:t>How will we capture and transport the cube?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39A25F7-38EE-2349-92E4-9EDE3D43296F}"/>
              </a:ext>
            </a:extLst>
          </p:cNvPr>
          <p:cNvSpPr txBox="1"/>
          <p:nvPr/>
        </p:nvSpPr>
        <p:spPr>
          <a:xfrm>
            <a:off x="6344093" y="229383"/>
            <a:ext cx="55998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Trebuchet MS" panose="020B0703020202090204" pitchFamily="34" charset="0"/>
              </a:rPr>
              <a:t>How will we know which cube we have picked up?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44B4036-AB47-B24D-A768-233044904E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8924" y="1138340"/>
            <a:ext cx="2053903" cy="1656554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629579F3-60E6-2B4E-BA62-F9058C5069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30" y="1138340"/>
            <a:ext cx="3350008" cy="3342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E041D4A6-08D8-5441-8D55-7CAA94B452B6}"/>
              </a:ext>
            </a:extLst>
          </p:cNvPr>
          <p:cNvCxnSpPr>
            <a:cxnSpLocks/>
          </p:cNvCxnSpPr>
          <p:nvPr/>
        </p:nvCxnSpPr>
        <p:spPr>
          <a:xfrm flipH="1" flipV="1">
            <a:off x="4498848" y="1926337"/>
            <a:ext cx="575648" cy="108508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02A2A11-4EC8-A849-B2C3-2785130F32F0}"/>
              </a:ext>
            </a:extLst>
          </p:cNvPr>
          <p:cNvSpPr txBox="1"/>
          <p:nvPr/>
        </p:nvSpPr>
        <p:spPr>
          <a:xfrm>
            <a:off x="5035101" y="2967335"/>
            <a:ext cx="13354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Trebuchet MS" panose="020B0703020202090204" pitchFamily="34" charset="0"/>
              </a:rPr>
              <a:t>Only one servo required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44B2768-C24C-E14E-9635-ACBFB93196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6225" y="1781510"/>
            <a:ext cx="4008331" cy="202676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16AA28E-FAA0-5F4C-B544-323B640ACB84}"/>
              </a:ext>
            </a:extLst>
          </p:cNvPr>
          <p:cNvSpPr txBox="1"/>
          <p:nvPr/>
        </p:nvSpPr>
        <p:spPr>
          <a:xfrm>
            <a:off x="6344093" y="1168514"/>
            <a:ext cx="54547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rebuchet MS" panose="020B0703020202090204" pitchFamily="34" charset="0"/>
              </a:rPr>
              <a:t>Various options available: leading currently is option 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E4D8980-D10F-424A-B4A3-B309190B67FA}"/>
              </a:ext>
            </a:extLst>
          </p:cNvPr>
          <p:cNvSpPr txBox="1"/>
          <p:nvPr/>
        </p:nvSpPr>
        <p:spPr>
          <a:xfrm>
            <a:off x="6814971" y="1966617"/>
            <a:ext cx="6550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rebuchet MS" panose="020B0703020202090204" pitchFamily="34" charset="0"/>
              </a:rPr>
              <a:t>1.</a:t>
            </a:r>
          </a:p>
          <a:p>
            <a:endParaRPr lang="en-US" dirty="0"/>
          </a:p>
        </p:txBody>
      </p:sp>
      <p:pic>
        <p:nvPicPr>
          <p:cNvPr id="23" name="Picture 22" descr="Diagram&#10;&#10;Description automatically generated with low confidence">
            <a:extLst>
              <a:ext uri="{FF2B5EF4-FFF2-40B4-BE49-F238E27FC236}">
                <a16:creationId xmlns:a16="http://schemas.microsoft.com/office/drawing/2014/main" id="{99AE590A-94AE-6043-BD4D-15086AD05C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6024" y="3756111"/>
            <a:ext cx="2867504" cy="2589313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38E17B5E-6EB7-B740-B644-916AC51BE08C}"/>
              </a:ext>
            </a:extLst>
          </p:cNvPr>
          <p:cNvSpPr txBox="1"/>
          <p:nvPr/>
        </p:nvSpPr>
        <p:spPr>
          <a:xfrm>
            <a:off x="6278781" y="4060387"/>
            <a:ext cx="9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rebuchet MS" panose="020B0703020202090204" pitchFamily="34" charset="0"/>
              </a:rPr>
              <a:t>2.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4CC1BC8-E326-DC4B-9E35-528216C7C6B0}"/>
              </a:ext>
            </a:extLst>
          </p:cNvPr>
          <p:cNvSpPr txBox="1"/>
          <p:nvPr/>
        </p:nvSpPr>
        <p:spPr>
          <a:xfrm>
            <a:off x="9575735" y="3808278"/>
            <a:ext cx="503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rebuchet MS" panose="020B0703020202090204" pitchFamily="34" charset="0"/>
              </a:rPr>
              <a:t>3.</a:t>
            </a:r>
          </a:p>
        </p:txBody>
      </p:sp>
      <p:pic>
        <p:nvPicPr>
          <p:cNvPr id="27" name="Picture 26" descr="Shape, whiteboard&#10;&#10;Description automatically generated">
            <a:extLst>
              <a:ext uri="{FF2B5EF4-FFF2-40B4-BE49-F238E27FC236}">
                <a16:creationId xmlns:a16="http://schemas.microsoft.com/office/drawing/2014/main" id="{31E6F0F3-71C0-904F-B941-462A46C591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63552" y="3756111"/>
            <a:ext cx="1703009" cy="2819551"/>
          </a:xfrm>
          <a:prstGeom prst="rect">
            <a:avLst/>
          </a:prstGeom>
        </p:spPr>
      </p:pic>
      <p:pic>
        <p:nvPicPr>
          <p:cNvPr id="29" name="Picture 28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FF80CA59-E4D4-1948-ADA6-E589EE760F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58091" y="4060387"/>
            <a:ext cx="2768273" cy="2684102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E948070E-FD0F-154E-844D-C31216EB24FC}"/>
              </a:ext>
            </a:extLst>
          </p:cNvPr>
          <p:cNvSpPr txBox="1"/>
          <p:nvPr/>
        </p:nvSpPr>
        <p:spPr>
          <a:xfrm>
            <a:off x="6489173" y="6345424"/>
            <a:ext cx="3041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rebuchet MS" panose="020B0703020202090204" pitchFamily="34" charset="0"/>
              </a:rPr>
              <a:t>4. Ultrasound? Light?</a:t>
            </a:r>
          </a:p>
        </p:txBody>
      </p:sp>
    </p:spTree>
    <p:extLst>
      <p:ext uri="{BB962C8B-B14F-4D97-AF65-F5344CB8AC3E}">
        <p14:creationId xmlns:p14="http://schemas.microsoft.com/office/powerpoint/2010/main" val="4072184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15" grpId="0"/>
      <p:bldP spid="20" grpId="0"/>
      <p:bldP spid="21" grpId="0"/>
      <p:bldP spid="24" grpId="0"/>
      <p:bldP spid="25" grpId="0"/>
      <p:bldP spid="3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5ADFBDE-2787-2A4F-9004-515EC7B3C577}"/>
              </a:ext>
            </a:extLst>
          </p:cNvPr>
          <p:cNvSpPr/>
          <p:nvPr/>
        </p:nvSpPr>
        <p:spPr>
          <a:xfrm>
            <a:off x="0" y="0"/>
            <a:ext cx="7443788" cy="68580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5A77F97-4277-1C4A-AFC1-E70DAC52725E}"/>
              </a:ext>
            </a:extLst>
          </p:cNvPr>
          <p:cNvSpPr/>
          <p:nvPr/>
        </p:nvSpPr>
        <p:spPr>
          <a:xfrm>
            <a:off x="7443788" y="0"/>
            <a:ext cx="4726441" cy="68580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DC09E4-F493-2A49-B237-0A2C1BB56E1A}"/>
              </a:ext>
            </a:extLst>
          </p:cNvPr>
          <p:cNvSpPr txBox="1"/>
          <p:nvPr/>
        </p:nvSpPr>
        <p:spPr>
          <a:xfrm>
            <a:off x="1351122" y="271619"/>
            <a:ext cx="47309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Trebuchet MS" panose="020B0703020202090204" pitchFamily="34" charset="0"/>
              </a:rPr>
              <a:t>How will we place the cubes in the correct box?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1DEC2C-E697-0F48-BA34-9D8D54AB8415}"/>
              </a:ext>
            </a:extLst>
          </p:cNvPr>
          <p:cNvSpPr txBox="1"/>
          <p:nvPr/>
        </p:nvSpPr>
        <p:spPr>
          <a:xfrm>
            <a:off x="7686268" y="227260"/>
            <a:ext cx="428444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rebuchet MS" panose="020B0703020202090204" pitchFamily="34" charset="0"/>
              </a:rPr>
              <a:t>Why this design? How do we know it is going to work?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693F4A-57B4-DB45-93C6-60E8BE3A6E72}"/>
              </a:ext>
            </a:extLst>
          </p:cNvPr>
          <p:cNvSpPr txBox="1"/>
          <p:nvPr/>
        </p:nvSpPr>
        <p:spPr>
          <a:xfrm>
            <a:off x="525086" y="1102616"/>
            <a:ext cx="2621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>
                <a:latin typeface="Trebuchet MS" panose="020B0703020202090204" pitchFamily="34" charset="0"/>
              </a:rPr>
              <a:t>Option 1: </a:t>
            </a:r>
          </a:p>
        </p:txBody>
      </p:sp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9B5747CC-EE77-F74A-AE29-40EDFFA0B0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202" y="1902889"/>
            <a:ext cx="3450447" cy="413207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3556277-C631-004B-8DCA-7A4A273FD2F3}"/>
              </a:ext>
            </a:extLst>
          </p:cNvPr>
          <p:cNvSpPr txBox="1"/>
          <p:nvPr/>
        </p:nvSpPr>
        <p:spPr>
          <a:xfrm>
            <a:off x="4141660" y="1189569"/>
            <a:ext cx="2621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>
                <a:latin typeface="Trebuchet MS" panose="020B0703020202090204" pitchFamily="34" charset="0"/>
              </a:rPr>
              <a:t>Option 2: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EBC7249-F3AA-E443-A36C-86FEB270BA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7745" y="1902889"/>
            <a:ext cx="3420248" cy="413207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35AF680-8F96-4D41-8BBE-48FAC3EF8052}"/>
              </a:ext>
            </a:extLst>
          </p:cNvPr>
          <p:cNvSpPr txBox="1"/>
          <p:nvPr/>
        </p:nvSpPr>
        <p:spPr>
          <a:xfrm>
            <a:off x="7968874" y="1457996"/>
            <a:ext cx="3114675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US" sz="2000" dirty="0"/>
              <a:t>Simple – only one servo required to capture and drag the cube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sz="2000" dirty="0"/>
              <a:t>Requires no mechanism for “finding” the final cube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sz="2000" dirty="0"/>
              <a:t>The car never has to leave the line (if Option 1 is chosen for cube drop-off)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sz="2000" dirty="0"/>
              <a:t>The car never needs to rotate, only move forwards and backwards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sz="2000" dirty="0"/>
              <a:t>Testing and calculations</a:t>
            </a:r>
          </a:p>
          <a:p>
            <a:pPr marL="285750" indent="-285750">
              <a:buFont typeface="Wingdings" pitchFamily="2" charset="2"/>
              <a:buChar char="§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4433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3" grpId="0"/>
      <p:bldP spid="1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8C4512A6-B1DB-7C48-8908-66415F883A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113" y="23813"/>
            <a:ext cx="8223024" cy="47005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DFEBD9-9589-474E-9BC0-DE141338B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113" y="-42863"/>
            <a:ext cx="10515600" cy="1325563"/>
          </a:xfrm>
        </p:spPr>
        <p:txBody>
          <a:bodyPr/>
          <a:lstStyle/>
          <a:p>
            <a:r>
              <a:rPr lang="en-US" dirty="0">
                <a:latin typeface="Trebuchet MS" panose="020B0703020202090204" pitchFamily="34" charset="0"/>
              </a:rPr>
              <a:t>The robot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B2238B-6CFC-9C47-9D0F-6791032C5B6E}"/>
              </a:ext>
            </a:extLst>
          </p:cNvPr>
          <p:cNvSpPr txBox="1"/>
          <p:nvPr/>
        </p:nvSpPr>
        <p:spPr>
          <a:xfrm>
            <a:off x="8715375" y="323205"/>
            <a:ext cx="347662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US" sz="2400" dirty="0">
                <a:latin typeface="Trebuchet MS" panose="020B0703020202090204" pitchFamily="34" charset="0"/>
              </a:rPr>
              <a:t>MDF chassis + shelving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sz="2400" dirty="0" err="1">
                <a:latin typeface="Trebuchet MS" panose="020B0703020202090204" pitchFamily="34" charset="0"/>
              </a:rPr>
              <a:t>Aluminium</a:t>
            </a:r>
            <a:r>
              <a:rPr lang="en-US" sz="2400" dirty="0">
                <a:latin typeface="Trebuchet MS" panose="020B0703020202090204" pitchFamily="34" charset="0"/>
              </a:rPr>
              <a:t> motor mounts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sz="2400" dirty="0">
                <a:latin typeface="Trebuchet MS" panose="020B0703020202090204" pitchFamily="34" charset="0"/>
              </a:rPr>
              <a:t>3D-printed pincer arms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sz="2400" dirty="0">
                <a:latin typeface="Trebuchet MS" panose="020B0703020202090204" pitchFamily="34" charset="0"/>
              </a:rPr>
              <a:t>3D-printed servo mount</a:t>
            </a:r>
          </a:p>
          <a:p>
            <a:pPr marL="285750" indent="-285750">
              <a:buFont typeface="Wingdings" pitchFamily="2" charset="2"/>
              <a:buChar char="§"/>
            </a:pPr>
            <a:endParaRPr lang="en-US" sz="2400" dirty="0">
              <a:latin typeface="Trebuchet MS" panose="020B070302020209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007E780-BD13-D04E-BDA7-4015774C8D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6190" y="3465513"/>
            <a:ext cx="3326634" cy="3086100"/>
          </a:xfrm>
          <a:prstGeom prst="rect">
            <a:avLst/>
          </a:prstGeom>
        </p:spPr>
      </p:pic>
      <p:pic>
        <p:nvPicPr>
          <p:cNvPr id="9" name="Content Placeholder 4" descr="A picture containing indoor&#10;&#10;Description automatically generated">
            <a:extLst>
              <a:ext uri="{FF2B5EF4-FFF2-40B4-BE49-F238E27FC236}">
                <a16:creationId xmlns:a16="http://schemas.microsoft.com/office/drawing/2014/main" id="{500070B0-79B4-2745-874D-4FD3FB280C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l="22770" r="28781"/>
          <a:stretch/>
        </p:blipFill>
        <p:spPr>
          <a:xfrm rot="5400000">
            <a:off x="1190875" y="3910079"/>
            <a:ext cx="2232458" cy="3455856"/>
          </a:xfrm>
        </p:spPr>
      </p:pic>
      <p:pic>
        <p:nvPicPr>
          <p:cNvPr id="11" name="Picture 10" descr="A picture containing text, indoor, wall&#10;&#10;Description automatically generated">
            <a:extLst>
              <a:ext uri="{FF2B5EF4-FFF2-40B4-BE49-F238E27FC236}">
                <a16:creationId xmlns:a16="http://schemas.microsoft.com/office/drawing/2014/main" id="{B44FB715-6098-4B43-849A-D73EF1BDC03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7870" t="11806" r="23056" b="8272"/>
          <a:stretch/>
        </p:blipFill>
        <p:spPr>
          <a:xfrm rot="5400000">
            <a:off x="4959197" y="4061327"/>
            <a:ext cx="2673268" cy="271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501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77193-D200-3042-9AA1-5078440DED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1" y="253736"/>
            <a:ext cx="10744199" cy="643732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Trebuchet MS" panose="020B0703020202090204" pitchFamily="34" charset="0"/>
              </a:rPr>
              <a:t>What will be our biggest challenges?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C60115-0445-CA4B-B8AA-AB9BCF1668B8}"/>
              </a:ext>
            </a:extLst>
          </p:cNvPr>
          <p:cNvSpPr txBox="1"/>
          <p:nvPr/>
        </p:nvSpPr>
        <p:spPr>
          <a:xfrm>
            <a:off x="661687" y="1253066"/>
            <a:ext cx="9878025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Trebuchet MS" panose="020B0703020202090204" pitchFamily="34" charset="0"/>
              </a:rPr>
              <a:t>Measuring the foam type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Trebuchet MS" panose="020B070302020209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Trebuchet MS" panose="020B0703020202090204" pitchFamily="34" charset="0"/>
              </a:rPr>
              <a:t>Keeping the foam within the pincers during transport over the ramp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Trebuchet MS" panose="020B070302020209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Trebuchet MS" panose="020B0703020202090204" pitchFamily="34" charset="0"/>
              </a:rPr>
              <a:t>Losing track of the white line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Trebuchet MS" panose="020B070302020209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Trebuchet MS" panose="020B0703020202090204" pitchFamily="34" charset="0"/>
              </a:rPr>
              <a:t>Failing to cross the ramp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Trebuchet MS" panose="020B070302020209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Trebuchet MS" panose="020B0703020202090204" pitchFamily="34" charset="0"/>
              </a:rPr>
              <a:t>Allowing enough time for integration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Trebuchet MS" panose="020B070302020209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Trebuchet MS" panose="020B070302020209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8149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763</TotalTime>
  <Words>371</Words>
  <Application>Microsoft Macintosh PowerPoint</Application>
  <PresentationFormat>Widescreen</PresentationFormat>
  <Paragraphs>70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Calibri</vt:lpstr>
      <vt:lpstr>Calibri Light</vt:lpstr>
      <vt:lpstr>Trebuchet MS</vt:lpstr>
      <vt:lpstr>Wingdings</vt:lpstr>
      <vt:lpstr>Office Theme</vt:lpstr>
      <vt:lpstr>IDP: First Presentation</vt:lpstr>
      <vt:lpstr>The Team</vt:lpstr>
      <vt:lpstr>Project Management</vt:lpstr>
      <vt:lpstr>Project Management</vt:lpstr>
      <vt:lpstr>Our approach</vt:lpstr>
      <vt:lpstr>PowerPoint Presentation</vt:lpstr>
      <vt:lpstr>PowerPoint Presentation</vt:lpstr>
      <vt:lpstr>The robot</vt:lpstr>
      <vt:lpstr>What will be our biggest challenges?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Jenny Hardwick</dc:creator>
  <cp:lastModifiedBy>Jenny Hardwick</cp:lastModifiedBy>
  <cp:revision>2</cp:revision>
  <dcterms:created xsi:type="dcterms:W3CDTF">2022-01-23T19:39:09Z</dcterms:created>
  <dcterms:modified xsi:type="dcterms:W3CDTF">2022-01-25T09:10:10Z</dcterms:modified>
</cp:coreProperties>
</file>